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2"/>
    <p:sldId id="263" r:id="rId3"/>
    <p:sldId id="258" r:id="rId4"/>
    <p:sldId id="259" r:id="rId5"/>
    <p:sldId id="257" r:id="rId6"/>
    <p:sldId id="260" r:id="rId7"/>
    <p:sldId id="269" r:id="rId8"/>
    <p:sldId id="261" r:id="rId9"/>
    <p:sldId id="267" r:id="rId10"/>
    <p:sldId id="268" r:id="rId11"/>
    <p:sldId id="264" r:id="rId12"/>
    <p:sldId id="26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Karry" initials="zK" lastIdx="1" clrIdx="0">
    <p:extLst>
      <p:ext uri="{19B8F6BF-5375-455C-9EA6-DF929625EA0E}">
        <p15:presenceInfo xmlns:p15="http://schemas.microsoft.com/office/powerpoint/2012/main" userId="67757ebb2a4f4d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2" d="100"/>
          <a:sy n="82" d="100"/>
        </p:scale>
        <p:origin x="67" y="15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07A4267-40C7-45F0-84E7-93B75555CC79}"/>
              </a:ext>
            </a:extLst>
          </p:cNvPr>
          <p:cNvPicPr>
            <a:picLocks noChangeAspect="1"/>
          </p:cNvPicPr>
          <p:nvPr/>
        </p:nvPicPr>
        <p:blipFill>
          <a:blip r:embed="rId2"/>
          <a:stretch>
            <a:fillRect/>
          </a:stretch>
        </p:blipFill>
        <p:spPr>
          <a:xfrm>
            <a:off x="1178867" y="265090"/>
            <a:ext cx="8906166" cy="6464648"/>
          </a:xfrm>
          <a:prstGeom prst="rect">
            <a:avLst/>
          </a:prstGeom>
        </p:spPr>
      </p:pic>
    </p:spTree>
    <p:extLst>
      <p:ext uri="{BB962C8B-B14F-4D97-AF65-F5344CB8AC3E}">
        <p14:creationId xmlns:p14="http://schemas.microsoft.com/office/powerpoint/2010/main" val="33300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ED8AB-CF6C-5039-775C-C56B93000D60}"/>
              </a:ext>
            </a:extLst>
          </p:cNvPr>
          <p:cNvSpPr>
            <a:spLocks noGrp="1"/>
          </p:cNvSpPr>
          <p:nvPr>
            <p:ph type="title"/>
          </p:nvPr>
        </p:nvSpPr>
        <p:spPr/>
        <p:txBody>
          <a:bodyPr/>
          <a:lstStyle/>
          <a:p>
            <a:r>
              <a:rPr lang="zh-CN" altLang="en-US" dirty="0"/>
              <a:t>Product Details</a:t>
            </a:r>
          </a:p>
        </p:txBody>
      </p:sp>
      <p:pic>
        <p:nvPicPr>
          <p:cNvPr id="12" name="图片 11">
            <a:extLst>
              <a:ext uri="{FF2B5EF4-FFF2-40B4-BE49-F238E27FC236}">
                <a16:creationId xmlns:a16="http://schemas.microsoft.com/office/drawing/2014/main" id="{FB874D4C-7609-68F2-6105-3D1104F00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36" y="1726163"/>
            <a:ext cx="4040155" cy="4040155"/>
          </a:xfrm>
          <a:prstGeom prst="rect">
            <a:avLst/>
          </a:prstGeom>
        </p:spPr>
      </p:pic>
      <p:graphicFrame>
        <p:nvGraphicFramePr>
          <p:cNvPr id="13" name="表格 12">
            <a:extLst>
              <a:ext uri="{FF2B5EF4-FFF2-40B4-BE49-F238E27FC236}">
                <a16:creationId xmlns:a16="http://schemas.microsoft.com/office/drawing/2014/main" id="{9F419DEE-A426-852C-A08F-789427D47010}"/>
              </a:ext>
            </a:extLst>
          </p:cNvPr>
          <p:cNvGraphicFramePr>
            <a:graphicFrameLocks noGrp="1"/>
          </p:cNvGraphicFramePr>
          <p:nvPr>
            <p:extLst>
              <p:ext uri="{D42A27DB-BD31-4B8C-83A1-F6EECF244321}">
                <p14:modId xmlns:p14="http://schemas.microsoft.com/office/powerpoint/2010/main" val="2260323503"/>
              </p:ext>
            </p:extLst>
          </p:nvPr>
        </p:nvGraphicFramePr>
        <p:xfrm>
          <a:off x="4966603" y="1660850"/>
          <a:ext cx="6267453" cy="4105469"/>
        </p:xfrm>
        <a:graphic>
          <a:graphicData uri="http://schemas.openxmlformats.org/drawingml/2006/table">
            <a:tbl>
              <a:tblPr firstRow="1" firstCol="1" bandRow="1">
                <a:tableStyleId>{5C22544A-7EE6-4342-B048-85BDC9FD1C3A}</a:tableStyleId>
              </a:tblPr>
              <a:tblGrid>
                <a:gridCol w="1342026">
                  <a:extLst>
                    <a:ext uri="{9D8B030D-6E8A-4147-A177-3AD203B41FA5}">
                      <a16:colId xmlns:a16="http://schemas.microsoft.com/office/drawing/2014/main" val="3568933153"/>
                    </a:ext>
                  </a:extLst>
                </a:gridCol>
                <a:gridCol w="1920968">
                  <a:extLst>
                    <a:ext uri="{9D8B030D-6E8A-4147-A177-3AD203B41FA5}">
                      <a16:colId xmlns:a16="http://schemas.microsoft.com/office/drawing/2014/main" val="1171377888"/>
                    </a:ext>
                  </a:extLst>
                </a:gridCol>
                <a:gridCol w="2105110">
                  <a:extLst>
                    <a:ext uri="{9D8B030D-6E8A-4147-A177-3AD203B41FA5}">
                      <a16:colId xmlns:a16="http://schemas.microsoft.com/office/drawing/2014/main" val="3046255321"/>
                    </a:ext>
                  </a:extLst>
                </a:gridCol>
                <a:gridCol w="899349">
                  <a:extLst>
                    <a:ext uri="{9D8B030D-6E8A-4147-A177-3AD203B41FA5}">
                      <a16:colId xmlns:a16="http://schemas.microsoft.com/office/drawing/2014/main" val="3252850988"/>
                    </a:ext>
                  </a:extLst>
                </a:gridCol>
              </a:tblGrid>
              <a:tr h="813240">
                <a:tc>
                  <a:txBody>
                    <a:bodyPr/>
                    <a:lstStyle/>
                    <a:p>
                      <a:pPr algn="ctr"/>
                      <a:r>
                        <a:rPr lang="en-US" sz="1050" kern="100">
                          <a:effectLst/>
                        </a:rPr>
                        <a:t>Material</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tabLst>
                          <a:tab pos="733425" algn="l"/>
                        </a:tabLst>
                      </a:pPr>
                      <a:r>
                        <a:rPr lang="en-US" sz="1050" kern="100">
                          <a:effectLst/>
                        </a:rPr>
                        <a:t>Mesh Size</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Width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Length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14310464"/>
                  </a:ext>
                </a:extLst>
              </a:tr>
              <a:tr h="1646114">
                <a:tc>
                  <a:txBody>
                    <a:bodyPr/>
                    <a:lstStyle/>
                    <a:p>
                      <a:pPr algn="ctr"/>
                      <a:r>
                        <a:rPr lang="en-US" sz="1050" kern="100">
                          <a:effectLst/>
                        </a:rPr>
                        <a:t>%35 Fiberglass</a:t>
                      </a:r>
                      <a:endParaRPr lang="zh-CN" sz="1050" kern="100">
                        <a:effectLst/>
                      </a:endParaRPr>
                    </a:p>
                    <a:p>
                      <a:pPr algn="ctr"/>
                      <a:r>
                        <a:rPr lang="en-US" sz="1050" kern="100">
                          <a:effectLst/>
                        </a:rPr>
                        <a:t>%65 PVC</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16x14, 16x16, 16x18,</a:t>
                      </a:r>
                      <a:endParaRPr lang="zh-CN" sz="1050" kern="100">
                        <a:effectLst/>
                      </a:endParaRPr>
                    </a:p>
                    <a:p>
                      <a:pPr algn="ctr"/>
                      <a:r>
                        <a:rPr lang="en-US" sz="1050" kern="100">
                          <a:effectLst/>
                        </a:rPr>
                        <a:t>18x14, 18x18, 20x20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dirty="0">
                          <a:effectLst/>
                        </a:rPr>
                        <a:t>24cm-280cm</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dirty="0">
                          <a:effectLst/>
                        </a:rPr>
                        <a:t>20-30m</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88152615"/>
                  </a:ext>
                </a:extLst>
              </a:tr>
              <a:tr h="813240">
                <a:tc>
                  <a:txBody>
                    <a:bodyPr/>
                    <a:lstStyle/>
                    <a:p>
                      <a:pPr algn="ctr"/>
                      <a:r>
                        <a:rPr lang="en-US" sz="1050" kern="100">
                          <a:effectLst/>
                        </a:rPr>
                        <a:t>Heat proof</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Wire diameter</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Colors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g/ m2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42212955"/>
                  </a:ext>
                </a:extLst>
              </a:tr>
              <a:tr h="832875">
                <a:tc>
                  <a:txBody>
                    <a:bodyPr/>
                    <a:lstStyle/>
                    <a:p>
                      <a:pPr algn="ctr"/>
                      <a:r>
                        <a:rPr lang="en-US" sz="1050" kern="100">
                          <a:effectLst/>
                        </a:rPr>
                        <a:t>-36 C, + 125 C</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0.25±0.03 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a:effectLst/>
                        </a:rPr>
                        <a:t>Black, Gray, White, Green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050" kern="100" dirty="0">
                          <a:effectLst/>
                        </a:rPr>
                        <a:t>90-120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73984688"/>
                  </a:ext>
                </a:extLst>
              </a:tr>
            </a:tbl>
          </a:graphicData>
        </a:graphic>
      </p:graphicFrame>
    </p:spTree>
    <p:extLst>
      <p:ext uri="{BB962C8B-B14F-4D97-AF65-F5344CB8AC3E}">
        <p14:creationId xmlns:p14="http://schemas.microsoft.com/office/powerpoint/2010/main" val="352917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F8471B4-44F1-7D7E-E535-A861EF806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398" y="2973904"/>
            <a:ext cx="3788229" cy="3788229"/>
          </a:xfrm>
          <a:prstGeom prst="rect">
            <a:avLst/>
          </a:prstGeom>
        </p:spPr>
      </p:pic>
      <p:pic>
        <p:nvPicPr>
          <p:cNvPr id="8" name="图片 7">
            <a:extLst>
              <a:ext uri="{FF2B5EF4-FFF2-40B4-BE49-F238E27FC236}">
                <a16:creationId xmlns:a16="http://schemas.microsoft.com/office/drawing/2014/main" id="{75BBDF38-BCB3-CC1D-E28F-DEF514EDD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55" y="1200334"/>
            <a:ext cx="3788230" cy="3788230"/>
          </a:xfrm>
          <a:prstGeom prst="rect">
            <a:avLst/>
          </a:prstGeom>
        </p:spPr>
      </p:pic>
      <p:pic>
        <p:nvPicPr>
          <p:cNvPr id="10" name="图片 9">
            <a:extLst>
              <a:ext uri="{FF2B5EF4-FFF2-40B4-BE49-F238E27FC236}">
                <a16:creationId xmlns:a16="http://schemas.microsoft.com/office/drawing/2014/main" id="{67F2C457-EDE9-F4D5-8454-40750A9DB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1140" y="1200334"/>
            <a:ext cx="3788230" cy="3788230"/>
          </a:xfrm>
          <a:prstGeom prst="rect">
            <a:avLst/>
          </a:prstGeom>
        </p:spPr>
      </p:pic>
      <p:sp>
        <p:nvSpPr>
          <p:cNvPr id="11" name="矩形 10">
            <a:extLst>
              <a:ext uri="{FF2B5EF4-FFF2-40B4-BE49-F238E27FC236}">
                <a16:creationId xmlns:a16="http://schemas.microsoft.com/office/drawing/2014/main" id="{DA4D44C7-A5BA-D287-2783-50E8AB4D6D6B}"/>
              </a:ext>
            </a:extLst>
          </p:cNvPr>
          <p:cNvSpPr/>
          <p:nvPr/>
        </p:nvSpPr>
        <p:spPr>
          <a:xfrm>
            <a:off x="4812224" y="765310"/>
            <a:ext cx="2404055" cy="830997"/>
          </a:xfrm>
          <a:prstGeom prst="rect">
            <a:avLst/>
          </a:prstGeom>
          <a:noFill/>
        </p:spPr>
        <p:txBody>
          <a:bodyPr wrap="none" lIns="91440" tIns="45720" rIns="91440" bIns="45720">
            <a:spAutoFit/>
          </a:bodyPr>
          <a:lstStyle/>
          <a:p>
            <a:pPr algn="ctr"/>
            <a:r>
              <a:rPr lang="en-US" altLang="zh-CN" sz="2400" b="0" cap="none" spc="0" dirty="0">
                <a:ln w="0"/>
                <a:solidFill>
                  <a:schemeClr val="tx1"/>
                </a:solidFill>
                <a:effectLst>
                  <a:outerShdw blurRad="38100" dist="19050" dir="2700000" algn="tl" rotWithShape="0">
                    <a:schemeClr val="dk1">
                      <a:alpha val="40000"/>
                    </a:schemeClr>
                  </a:outerShdw>
                </a:effectLst>
              </a:rPr>
              <a:t>Different Colors </a:t>
            </a:r>
          </a:p>
          <a:p>
            <a:pPr algn="ctr"/>
            <a:r>
              <a:rPr lang="en-US" altLang="zh-CN" sz="2400" b="0" cap="none" spc="0" dirty="0">
                <a:ln w="0"/>
                <a:solidFill>
                  <a:schemeClr val="tx1"/>
                </a:solidFill>
                <a:effectLst>
                  <a:outerShdw blurRad="38100" dist="19050" dir="2700000" algn="tl" rotWithShape="0">
                    <a:schemeClr val="dk1">
                      <a:alpha val="40000"/>
                    </a:schemeClr>
                  </a:outerShdw>
                </a:effectLst>
              </a:rPr>
              <a:t>available</a:t>
            </a:r>
            <a:endParaRPr lang="zh-CN"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3778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02D9C63-CE0C-0EB5-8465-85850DBC1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106" y="1694025"/>
            <a:ext cx="4064000" cy="4064000"/>
          </a:xfrm>
          <a:prstGeom prst="rect">
            <a:avLst/>
          </a:prstGeom>
        </p:spPr>
      </p:pic>
      <p:pic>
        <p:nvPicPr>
          <p:cNvPr id="3" name="图片 2">
            <a:extLst>
              <a:ext uri="{FF2B5EF4-FFF2-40B4-BE49-F238E27FC236}">
                <a16:creationId xmlns:a16="http://schemas.microsoft.com/office/drawing/2014/main" id="{BBBFCCE9-924C-8758-DE8C-D9285F839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575" y="1782666"/>
            <a:ext cx="4064000" cy="4064000"/>
          </a:xfrm>
          <a:prstGeom prst="rect">
            <a:avLst/>
          </a:prstGeom>
        </p:spPr>
      </p:pic>
      <p:sp>
        <p:nvSpPr>
          <p:cNvPr id="4" name="矩形 3">
            <a:extLst>
              <a:ext uri="{FF2B5EF4-FFF2-40B4-BE49-F238E27FC236}">
                <a16:creationId xmlns:a16="http://schemas.microsoft.com/office/drawing/2014/main" id="{F99A0A70-B6D8-AF95-B827-F44E9A15F858}"/>
              </a:ext>
            </a:extLst>
          </p:cNvPr>
          <p:cNvSpPr/>
          <p:nvPr/>
        </p:nvSpPr>
        <p:spPr>
          <a:xfrm>
            <a:off x="4567274" y="869142"/>
            <a:ext cx="2908167" cy="461665"/>
          </a:xfrm>
          <a:prstGeom prst="rect">
            <a:avLst/>
          </a:prstGeom>
          <a:noFill/>
        </p:spPr>
        <p:txBody>
          <a:bodyPr wrap="none" lIns="91440" tIns="45720" rIns="91440" bIns="45720">
            <a:spAutoFit/>
          </a:bodyPr>
          <a:lstStyle/>
          <a:p>
            <a:pPr algn="ctr"/>
            <a:r>
              <a:rPr lang="en-US" altLang="zh-CN" sz="2400" b="0" cap="none" spc="0" dirty="0">
                <a:ln w="0"/>
                <a:solidFill>
                  <a:schemeClr val="tx1"/>
                </a:solidFill>
                <a:effectLst>
                  <a:outerShdw blurRad="38100" dist="19050" dir="2700000" algn="tl" rotWithShape="0">
                    <a:schemeClr val="dk1">
                      <a:alpha val="40000"/>
                    </a:schemeClr>
                  </a:outerShdw>
                </a:effectLst>
              </a:rPr>
              <a:t>Production Machine</a:t>
            </a:r>
            <a:endParaRPr lang="zh-CN"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691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256D3A3-5237-45F5-9A81-CC17495E3944}"/>
              </a:ext>
            </a:extLst>
          </p:cNvPr>
          <p:cNvPicPr>
            <a:picLocks noChangeAspect="1"/>
          </p:cNvPicPr>
          <p:nvPr/>
        </p:nvPicPr>
        <p:blipFill>
          <a:blip r:embed="rId2"/>
          <a:stretch>
            <a:fillRect/>
          </a:stretch>
        </p:blipFill>
        <p:spPr>
          <a:xfrm>
            <a:off x="1664586" y="136874"/>
            <a:ext cx="8944230" cy="6644725"/>
          </a:xfrm>
          <a:prstGeom prst="rect">
            <a:avLst/>
          </a:prstGeom>
        </p:spPr>
      </p:pic>
    </p:spTree>
    <p:extLst>
      <p:ext uri="{BB962C8B-B14F-4D97-AF65-F5344CB8AC3E}">
        <p14:creationId xmlns:p14="http://schemas.microsoft.com/office/powerpoint/2010/main" val="105651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solidFill>
                  <a:srgbClr val="00B0F0"/>
                </a:solidFill>
                <a:latin typeface="Times New Roman" panose="02020603050405020304" charset="0"/>
                <a:cs typeface="Times New Roman" panose="02020603050405020304" charset="0"/>
                <a:sym typeface="+mn-ea"/>
              </a:rPr>
              <a:t>Aluminu</a:t>
            </a:r>
            <a:r>
              <a:rPr lang="en-US" altLang="zh-CN" sz="3600" b="1" dirty="0">
                <a:solidFill>
                  <a:srgbClr val="00B0F0"/>
                </a:solidFill>
                <a:latin typeface="Times New Roman" panose="02020603050405020304" charset="0"/>
                <a:cs typeface="Times New Roman" panose="02020603050405020304" charset="0"/>
                <a:sym typeface="+mn-ea"/>
              </a:rPr>
              <a:t>m window screen</a:t>
            </a:r>
            <a:endParaRPr lang="en-US" altLang="zh-CN" dirty="0">
              <a:solidFill>
                <a:schemeClr val="tx1"/>
              </a:solidFill>
              <a:latin typeface="Times New Roman" panose="02020603050405020304" charset="0"/>
              <a:cs typeface="Times New Roman" panose="02020603050405020304" charset="0"/>
              <a:sym typeface="+mn-ea"/>
            </a:endParaRPr>
          </a:p>
        </p:txBody>
      </p:sp>
      <p:sp>
        <p:nvSpPr>
          <p:cNvPr id="3" name="内容占位符 2"/>
          <p:cNvSpPr>
            <a:spLocks noGrp="1"/>
          </p:cNvSpPr>
          <p:nvPr>
            <p:ph idx="1"/>
          </p:nvPr>
        </p:nvSpPr>
        <p:spPr/>
        <p:txBody>
          <a:bodyPr>
            <a:normAutofit lnSpcReduction="10000"/>
          </a:bodyPr>
          <a:lstStyle/>
          <a:p>
            <a:r>
              <a:rPr lang="zh-CN" altLang="en-US" sz="1600" dirty="0"/>
              <a:t>Aluminium-magnesium alloy window screen is woven from aluminum </a:t>
            </a:r>
            <a:endParaRPr lang="en-US" altLang="zh-CN" sz="1600" dirty="0"/>
          </a:p>
          <a:p>
            <a:r>
              <a:rPr lang="zh-CN" altLang="en-US" sz="1600" dirty="0"/>
              <a:t>alloy wire containing magnesium, also known as "aluminium-magnesium </a:t>
            </a:r>
            <a:endParaRPr lang="en-US" altLang="zh-CN" sz="1600" dirty="0"/>
          </a:p>
          <a:p>
            <a:r>
              <a:rPr lang="zh-CN" altLang="en-US" sz="1600" dirty="0"/>
              <a:t>alloy window screen", "aluminum window screen", the color of aluminum </a:t>
            </a:r>
            <a:endParaRPr lang="en-US" altLang="zh-CN" sz="1600" dirty="0"/>
          </a:p>
          <a:p>
            <a:r>
              <a:rPr lang="zh-CN" altLang="en-US" sz="1600" dirty="0"/>
              <a:t>alloy window screen is silver white, corrosion resistant, suitable for use </a:t>
            </a:r>
            <a:endParaRPr lang="en-US" altLang="zh-CN" sz="1600" dirty="0"/>
          </a:p>
          <a:p>
            <a:r>
              <a:rPr lang="zh-CN" altLang="en-US" sz="1600" dirty="0"/>
              <a:t>in wet environment. Aluminum alloy window screen after coated with </a:t>
            </a:r>
            <a:endParaRPr lang="en-US" altLang="zh-CN" sz="1600" dirty="0"/>
          </a:p>
          <a:p>
            <a:r>
              <a:rPr lang="zh-CN" altLang="en-US" sz="1600" dirty="0"/>
              <a:t>epoxy resin paint, can be painted into black, green, silver gray, </a:t>
            </a:r>
            <a:endParaRPr lang="en-US" altLang="zh-CN" sz="1600" dirty="0"/>
          </a:p>
          <a:p>
            <a:r>
              <a:rPr lang="zh-CN" altLang="en-US" sz="1600" dirty="0"/>
              <a:t>yellow, blue and so on a variety of colors, so it is also called </a:t>
            </a:r>
            <a:endParaRPr lang="en-US" altLang="zh-CN" sz="1600" dirty="0"/>
          </a:p>
          <a:p>
            <a:r>
              <a:rPr lang="zh-CN" altLang="en-US" sz="1600" dirty="0"/>
              <a:t>"epoxy resin paint aluminum window screen".Aluminum alloy </a:t>
            </a:r>
            <a:endParaRPr lang="en-US" altLang="zh-CN" sz="1600" dirty="0"/>
          </a:p>
          <a:p>
            <a:r>
              <a:rPr lang="zh-CN" altLang="en-US" sz="1600" dirty="0"/>
              <a:t>window screen coated with epoxy resin paint is a high-grade </a:t>
            </a:r>
            <a:endParaRPr lang="en-US" altLang="zh-CN" sz="1600" dirty="0"/>
          </a:p>
          <a:p>
            <a:r>
              <a:rPr lang="zh-CN" altLang="en-US" sz="1600" dirty="0"/>
              <a:t>product, mainly sold to the United States, Europe and other </a:t>
            </a:r>
            <a:endParaRPr lang="en-US" altLang="zh-CN" sz="1600" dirty="0"/>
          </a:p>
          <a:p>
            <a:r>
              <a:rPr lang="zh-CN" altLang="en-US" sz="1600" dirty="0"/>
              <a:t>areas.</a:t>
            </a:r>
          </a:p>
        </p:txBody>
      </p:sp>
      <p:pic>
        <p:nvPicPr>
          <p:cNvPr id="4" name="图片 3" descr="wKhQuVLQ8CaEI4-pAAAAAL5u6gs344">
            <a:extLst>
              <a:ext uri="{FF2B5EF4-FFF2-40B4-BE49-F238E27FC236}">
                <a16:creationId xmlns:a16="http://schemas.microsoft.com/office/drawing/2014/main" id="{8C99BC0A-9413-41D2-A43B-59E928369FD4}"/>
              </a:ext>
            </a:extLst>
          </p:cNvPr>
          <p:cNvPicPr>
            <a:picLocks noChangeAspect="1"/>
          </p:cNvPicPr>
          <p:nvPr/>
        </p:nvPicPr>
        <p:blipFill>
          <a:blip r:embed="rId3"/>
          <a:stretch>
            <a:fillRect/>
          </a:stretch>
        </p:blipFill>
        <p:spPr>
          <a:xfrm>
            <a:off x="8351800" y="3727907"/>
            <a:ext cx="3225800" cy="2419985"/>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solidFill>
                  <a:schemeClr val="tx1"/>
                </a:solidFill>
                <a:latin typeface="Times New Roman" panose="02020603050405020304" charset="0"/>
                <a:cs typeface="Times New Roman" panose="02020603050405020304" charset="0"/>
                <a:sym typeface="+mn-ea"/>
              </a:rPr>
              <a:t>Aluminu</a:t>
            </a:r>
            <a:r>
              <a:rPr lang="en-US" altLang="zh-CN">
                <a:solidFill>
                  <a:schemeClr val="tx1"/>
                </a:solidFill>
                <a:latin typeface="Times New Roman" panose="02020603050405020304" charset="0"/>
                <a:cs typeface="Times New Roman" panose="02020603050405020304" charset="0"/>
                <a:sym typeface="+mn-ea"/>
              </a:rPr>
              <a:t>m window screen</a:t>
            </a:r>
            <a:endParaRPr lang="zh-CN" altLang="en-US"/>
          </a:p>
        </p:txBody>
      </p:sp>
      <p:graphicFrame>
        <p:nvGraphicFramePr>
          <p:cNvPr id="6" name="内容占位符 5"/>
          <p:cNvGraphicFramePr>
            <a:graphicFrameLocks noGrp="1"/>
          </p:cNvGraphicFramePr>
          <p:nvPr>
            <p:ph idx="1"/>
            <p:custDataLst>
              <p:tags r:id="rId2"/>
            </p:custDataLst>
          </p:nvPr>
        </p:nvGraphicFramePr>
        <p:xfrm>
          <a:off x="608330" y="1683385"/>
          <a:ext cx="10968990" cy="4742815"/>
        </p:xfrm>
        <a:graphic>
          <a:graphicData uri="http://schemas.openxmlformats.org/drawingml/2006/table">
            <a:tbl>
              <a:tblPr firstRow="1" bandRow="1">
                <a:tableStyleId>{F5AB1C69-6EDB-4FF4-983F-18BD219EF322}</a:tableStyleId>
              </a:tblPr>
              <a:tblGrid>
                <a:gridCol w="5484495">
                  <a:extLst>
                    <a:ext uri="{9D8B030D-6E8A-4147-A177-3AD203B41FA5}">
                      <a16:colId xmlns:a16="http://schemas.microsoft.com/office/drawing/2014/main" val="20000"/>
                    </a:ext>
                  </a:extLst>
                </a:gridCol>
                <a:gridCol w="5484495">
                  <a:extLst>
                    <a:ext uri="{9D8B030D-6E8A-4147-A177-3AD203B41FA5}">
                      <a16:colId xmlns:a16="http://schemas.microsoft.com/office/drawing/2014/main" val="20001"/>
                    </a:ext>
                  </a:extLst>
                </a:gridCol>
              </a:tblGrid>
              <a:tr h="677545">
                <a:tc>
                  <a:txBody>
                    <a:bodyPr/>
                    <a:lstStyle/>
                    <a:p>
                      <a:pPr>
                        <a:buNone/>
                      </a:pPr>
                      <a:r>
                        <a:rPr lang="en-US" altLang="zh-CN"/>
                        <a:t>Product name</a:t>
                      </a:r>
                    </a:p>
                  </a:txBody>
                  <a:tcPr/>
                </a:tc>
                <a:tc>
                  <a:txBody>
                    <a:bodyPr/>
                    <a:lstStyle/>
                    <a:p>
                      <a:pPr>
                        <a:buNone/>
                      </a:pPr>
                      <a:r>
                        <a:rPr lang="zh-CN" altLang="en-US" sz="1800">
                          <a:solidFill>
                            <a:schemeClr val="tx1"/>
                          </a:solidFill>
                          <a:latin typeface="Times New Roman" panose="02020603050405020304" charset="0"/>
                          <a:cs typeface="Times New Roman" panose="02020603050405020304" charset="0"/>
                          <a:sym typeface="+mn-ea"/>
                        </a:rPr>
                        <a:t>Aluminu</a:t>
                      </a:r>
                      <a:r>
                        <a:rPr lang="en-US" altLang="zh-CN" sz="1800">
                          <a:solidFill>
                            <a:schemeClr val="tx1"/>
                          </a:solidFill>
                          <a:latin typeface="Times New Roman" panose="02020603050405020304" charset="0"/>
                          <a:cs typeface="Times New Roman" panose="02020603050405020304" charset="0"/>
                          <a:sym typeface="+mn-ea"/>
                        </a:rPr>
                        <a:t>m window screen</a:t>
                      </a:r>
                      <a:endParaRPr lang="zh-CN" altLang="en-US" sz="1800"/>
                    </a:p>
                    <a:p>
                      <a:pPr>
                        <a:buNone/>
                      </a:pPr>
                      <a:endParaRPr lang="zh-CN" altLang="en-US"/>
                    </a:p>
                  </a:txBody>
                  <a:tcPr/>
                </a:tc>
                <a:extLst>
                  <a:ext uri="{0D108BD9-81ED-4DB2-BD59-A6C34878D82A}">
                    <a16:rowId xmlns:a16="http://schemas.microsoft.com/office/drawing/2014/main" val="10000"/>
                  </a:ext>
                </a:extLst>
              </a:tr>
              <a:tr h="677545">
                <a:tc>
                  <a:txBody>
                    <a:bodyPr/>
                    <a:lstStyle/>
                    <a:p>
                      <a:pPr>
                        <a:buNone/>
                      </a:pPr>
                      <a:r>
                        <a:rPr lang="zh-CN" altLang="en-US"/>
                        <a:t>Material</a:t>
                      </a:r>
                    </a:p>
                  </a:txBody>
                  <a:tcPr/>
                </a:tc>
                <a:tc>
                  <a:txBody>
                    <a:bodyPr/>
                    <a:lstStyle/>
                    <a:p>
                      <a:pPr>
                        <a:buNone/>
                      </a:pPr>
                      <a:r>
                        <a:rPr lang="zh-CN" altLang="en-US"/>
                        <a:t>Aluminium-magnesium alloy wire</a:t>
                      </a:r>
                    </a:p>
                  </a:txBody>
                  <a:tcPr/>
                </a:tc>
                <a:extLst>
                  <a:ext uri="{0D108BD9-81ED-4DB2-BD59-A6C34878D82A}">
                    <a16:rowId xmlns:a16="http://schemas.microsoft.com/office/drawing/2014/main" val="10001"/>
                  </a:ext>
                </a:extLst>
              </a:tr>
              <a:tr h="677545">
                <a:tc>
                  <a:txBody>
                    <a:bodyPr/>
                    <a:lstStyle/>
                    <a:p>
                      <a:pPr>
                        <a:buNone/>
                      </a:pPr>
                      <a:r>
                        <a:rPr lang="zh-CN" altLang="en-US"/>
                        <a:t>Width</a:t>
                      </a:r>
                    </a:p>
                  </a:txBody>
                  <a:tcPr/>
                </a:tc>
                <a:tc>
                  <a:txBody>
                    <a:bodyPr/>
                    <a:lstStyle/>
                    <a:p>
                      <a:pPr>
                        <a:buNone/>
                      </a:pPr>
                      <a:r>
                        <a:rPr lang="zh-CN" altLang="en-US"/>
                        <a:t>0.5m—1.52m</a:t>
                      </a:r>
                    </a:p>
                  </a:txBody>
                  <a:tcPr/>
                </a:tc>
                <a:extLst>
                  <a:ext uri="{0D108BD9-81ED-4DB2-BD59-A6C34878D82A}">
                    <a16:rowId xmlns:a16="http://schemas.microsoft.com/office/drawing/2014/main" val="10002"/>
                  </a:ext>
                </a:extLst>
              </a:tr>
              <a:tr h="677545">
                <a:tc>
                  <a:txBody>
                    <a:bodyPr/>
                    <a:lstStyle/>
                    <a:p>
                      <a:pPr>
                        <a:buNone/>
                      </a:pPr>
                      <a:r>
                        <a:rPr lang="zh-CN" altLang="en-US"/>
                        <a:t>wire diameter</a:t>
                      </a:r>
                    </a:p>
                  </a:txBody>
                  <a:tcPr/>
                </a:tc>
                <a:tc>
                  <a:txBody>
                    <a:bodyPr/>
                    <a:lstStyle/>
                    <a:p>
                      <a:pPr>
                        <a:buNone/>
                      </a:pPr>
                      <a:r>
                        <a:rPr lang="zh-CN" altLang="en-US"/>
                        <a:t>0.18-0.27mm</a:t>
                      </a:r>
                    </a:p>
                  </a:txBody>
                  <a:tcPr/>
                </a:tc>
                <a:extLst>
                  <a:ext uri="{0D108BD9-81ED-4DB2-BD59-A6C34878D82A}">
                    <a16:rowId xmlns:a16="http://schemas.microsoft.com/office/drawing/2014/main" val="10003"/>
                  </a:ext>
                </a:extLst>
              </a:tr>
              <a:tr h="677545">
                <a:tc>
                  <a:txBody>
                    <a:bodyPr/>
                    <a:lstStyle/>
                    <a:p>
                      <a:pPr>
                        <a:buNone/>
                      </a:pPr>
                      <a:r>
                        <a:rPr lang="zh-CN" altLang="en-US"/>
                        <a:t>Specifications</a:t>
                      </a:r>
                    </a:p>
                  </a:txBody>
                  <a:tcPr/>
                </a:tc>
                <a:tc>
                  <a:txBody>
                    <a:bodyPr/>
                    <a:lstStyle/>
                    <a:p>
                      <a:pPr>
                        <a:buNone/>
                      </a:pPr>
                      <a:r>
                        <a:rPr lang="zh-CN" altLang="en-US"/>
                        <a:t>14*14mesh，16*14mesh，16*16mesh，18*16mesh，18*14mesh</a:t>
                      </a:r>
                    </a:p>
                  </a:txBody>
                  <a:tcPr/>
                </a:tc>
                <a:extLst>
                  <a:ext uri="{0D108BD9-81ED-4DB2-BD59-A6C34878D82A}">
                    <a16:rowId xmlns:a16="http://schemas.microsoft.com/office/drawing/2014/main" val="10004"/>
                  </a:ext>
                </a:extLst>
              </a:tr>
              <a:tr h="677545">
                <a:tc>
                  <a:txBody>
                    <a:bodyPr/>
                    <a:lstStyle/>
                    <a:p>
                      <a:pPr>
                        <a:buNone/>
                      </a:pPr>
                      <a:r>
                        <a:rPr lang="en-US" altLang="zh-CN"/>
                        <a:t>F</a:t>
                      </a:r>
                      <a:r>
                        <a:rPr lang="zh-CN" altLang="en-US"/>
                        <a:t>eatures</a:t>
                      </a:r>
                    </a:p>
                  </a:txBody>
                  <a:tcPr/>
                </a:tc>
                <a:tc>
                  <a:txBody>
                    <a:bodyPr/>
                    <a:lstStyle/>
                    <a:p>
                      <a:pPr>
                        <a:buNone/>
                      </a:pPr>
                      <a:r>
                        <a:rPr lang="zh-CN" altLang="en-US"/>
                        <a:t>Good corrosion resistance</a:t>
                      </a:r>
                    </a:p>
                  </a:txBody>
                  <a:tcPr/>
                </a:tc>
                <a:extLst>
                  <a:ext uri="{0D108BD9-81ED-4DB2-BD59-A6C34878D82A}">
                    <a16:rowId xmlns:a16="http://schemas.microsoft.com/office/drawing/2014/main" val="10005"/>
                  </a:ext>
                </a:extLst>
              </a:tr>
              <a:tr h="677545">
                <a:tc>
                  <a:txBody>
                    <a:bodyPr/>
                    <a:lstStyle/>
                    <a:p>
                      <a:pPr>
                        <a:buNone/>
                      </a:pPr>
                      <a:r>
                        <a:rPr lang="en-US" altLang="zh-CN"/>
                        <a:t>C</a:t>
                      </a:r>
                      <a:r>
                        <a:rPr lang="zh-CN" altLang="en-US"/>
                        <a:t>olour</a:t>
                      </a:r>
                    </a:p>
                  </a:txBody>
                  <a:tcPr/>
                </a:tc>
                <a:tc>
                  <a:txBody>
                    <a:bodyPr/>
                    <a:lstStyle/>
                    <a:p>
                      <a:pPr>
                        <a:buNone/>
                      </a:pPr>
                      <a:r>
                        <a:rPr lang="zh-CN" altLang="en-US"/>
                        <a:t>Black, green, silver-gray, yellow, blue</a:t>
                      </a:r>
                    </a:p>
                  </a:txBody>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Product Details</a:t>
            </a:r>
          </a:p>
        </p:txBody>
      </p:sp>
      <p:pic>
        <p:nvPicPr>
          <p:cNvPr id="4" name="内容占位符 3" descr="window screen (21)"/>
          <p:cNvPicPr>
            <a:picLocks noGrp="1" noChangeAspect="1"/>
          </p:cNvPicPr>
          <p:nvPr>
            <p:ph idx="1"/>
            <p:custDataLst>
              <p:tags r:id="rId2"/>
            </p:custDataLst>
          </p:nvPr>
        </p:nvPicPr>
        <p:blipFill>
          <a:blip r:embed="rId4"/>
          <a:stretch>
            <a:fillRect/>
          </a:stretch>
        </p:blipFill>
        <p:spPr>
          <a:xfrm>
            <a:off x="608400" y="2021361"/>
            <a:ext cx="4563110" cy="4570730"/>
          </a:xfrm>
          <a:prstGeom prst="rect">
            <a:avLst/>
          </a:prstGeom>
        </p:spPr>
      </p:pic>
      <p:sp>
        <p:nvSpPr>
          <p:cNvPr id="7" name="燕尾形 6"/>
          <p:cNvSpPr/>
          <p:nvPr/>
        </p:nvSpPr>
        <p:spPr>
          <a:xfrm>
            <a:off x="6273165" y="5083175"/>
            <a:ext cx="2498090" cy="5886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a:solidFill>
                  <a:schemeClr val="tx1"/>
                </a:solidFill>
                <a:sym typeface="+mn-ea"/>
              </a:rPr>
              <a:t>GOOD PRICE</a:t>
            </a:r>
          </a:p>
        </p:txBody>
      </p:sp>
      <p:sp>
        <p:nvSpPr>
          <p:cNvPr id="11" name="燕尾形 10"/>
          <p:cNvSpPr/>
          <p:nvPr/>
        </p:nvSpPr>
        <p:spPr>
          <a:xfrm>
            <a:off x="6273165" y="5932170"/>
            <a:ext cx="2498090" cy="5886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a:solidFill>
                  <a:schemeClr val="tx1"/>
                </a:solidFill>
                <a:sym typeface="+mn-ea"/>
              </a:rPr>
              <a:t>QUALITY FIRST</a:t>
            </a:r>
          </a:p>
        </p:txBody>
      </p:sp>
      <p:sp>
        <p:nvSpPr>
          <p:cNvPr id="12" name="燕尾形 11"/>
          <p:cNvSpPr/>
          <p:nvPr/>
        </p:nvSpPr>
        <p:spPr>
          <a:xfrm>
            <a:off x="8994775" y="5083175"/>
            <a:ext cx="2498090" cy="5886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a:solidFill>
                  <a:schemeClr val="tx1"/>
                </a:solidFill>
                <a:sym typeface="+mn-ea"/>
              </a:rPr>
              <a:t>ODM/OEM</a:t>
            </a:r>
          </a:p>
        </p:txBody>
      </p:sp>
      <p:pic>
        <p:nvPicPr>
          <p:cNvPr id="5" name="图片 4">
            <a:extLst>
              <a:ext uri="{FF2B5EF4-FFF2-40B4-BE49-F238E27FC236}">
                <a16:creationId xmlns:a16="http://schemas.microsoft.com/office/drawing/2014/main" id="{3A9226CE-DBFA-600F-47B1-CFE6D4A18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760" y="643333"/>
            <a:ext cx="4068626" cy="4068626"/>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492830"/>
            <a:ext cx="10969200" cy="705600"/>
          </a:xfrm>
        </p:spPr>
        <p:txBody>
          <a:bodyPr/>
          <a:lstStyle/>
          <a:p>
            <a:r>
              <a:rPr lang="en-US" altLang="zh-CN"/>
              <a:t>Production machine</a:t>
            </a:r>
          </a:p>
        </p:txBody>
      </p:sp>
      <p:pic>
        <p:nvPicPr>
          <p:cNvPr id="11" name="图片 10">
            <a:extLst>
              <a:ext uri="{FF2B5EF4-FFF2-40B4-BE49-F238E27FC236}">
                <a16:creationId xmlns:a16="http://schemas.microsoft.com/office/drawing/2014/main" id="{C7CCB554-6B85-FAC9-9837-634788971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26" y="1425128"/>
            <a:ext cx="4940041" cy="4940041"/>
          </a:xfrm>
          <a:prstGeom prst="rect">
            <a:avLst/>
          </a:prstGeom>
        </p:spPr>
      </p:pic>
      <p:pic>
        <p:nvPicPr>
          <p:cNvPr id="13" name="图片 12">
            <a:extLst>
              <a:ext uri="{FF2B5EF4-FFF2-40B4-BE49-F238E27FC236}">
                <a16:creationId xmlns:a16="http://schemas.microsoft.com/office/drawing/2014/main" id="{6936566B-757A-71C7-501A-51CBA3CC7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362" y="1425128"/>
            <a:ext cx="4940041" cy="4940041"/>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7DC32CA-46BB-9FB7-B767-393F0FC72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507" y="2389610"/>
            <a:ext cx="4216137" cy="3162103"/>
          </a:xfrm>
          <a:prstGeom prst="rect">
            <a:avLst/>
          </a:prstGeom>
        </p:spPr>
      </p:pic>
      <p:pic>
        <p:nvPicPr>
          <p:cNvPr id="7" name="图片 6">
            <a:extLst>
              <a:ext uri="{FF2B5EF4-FFF2-40B4-BE49-F238E27FC236}">
                <a16:creationId xmlns:a16="http://schemas.microsoft.com/office/drawing/2014/main" id="{D1FF592C-11F4-0C83-119B-14F2704EE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67756" y="3690391"/>
            <a:ext cx="3891060" cy="2985272"/>
          </a:xfrm>
          <a:prstGeom prst="rect">
            <a:avLst/>
          </a:prstGeom>
        </p:spPr>
      </p:pic>
      <p:pic>
        <p:nvPicPr>
          <p:cNvPr id="9" name="图片 8">
            <a:extLst>
              <a:ext uri="{FF2B5EF4-FFF2-40B4-BE49-F238E27FC236}">
                <a16:creationId xmlns:a16="http://schemas.microsoft.com/office/drawing/2014/main" id="{EBFEAE06-2322-A49A-7F91-693B9AE3A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086" y="510592"/>
            <a:ext cx="3579714" cy="3579714"/>
          </a:xfrm>
          <a:prstGeom prst="rect">
            <a:avLst/>
          </a:prstGeom>
        </p:spPr>
      </p:pic>
      <p:sp>
        <p:nvSpPr>
          <p:cNvPr id="10" name="矩形 9">
            <a:extLst>
              <a:ext uri="{FF2B5EF4-FFF2-40B4-BE49-F238E27FC236}">
                <a16:creationId xmlns:a16="http://schemas.microsoft.com/office/drawing/2014/main" id="{42AA1E9D-C986-2672-1AAF-CA2C23DD38D8}"/>
              </a:ext>
            </a:extLst>
          </p:cNvPr>
          <p:cNvSpPr/>
          <p:nvPr/>
        </p:nvSpPr>
        <p:spPr>
          <a:xfrm>
            <a:off x="1491386" y="906177"/>
            <a:ext cx="4289058" cy="400110"/>
          </a:xfrm>
          <a:prstGeom prst="rect">
            <a:avLst/>
          </a:prstGeom>
          <a:noFill/>
        </p:spPr>
        <p:txBody>
          <a:bodyPr wrap="none" lIns="91440" tIns="45720" rIns="91440" bIns="45720">
            <a:spAutoFit/>
          </a:bodyPr>
          <a:lstStyle/>
          <a:p>
            <a:pPr algn="ctr"/>
            <a:r>
              <a:rPr lang="en-US" altLang="zh-CN" sz="2000" b="0" cap="none" spc="0" dirty="0">
                <a:ln w="0"/>
                <a:solidFill>
                  <a:schemeClr val="tx1"/>
                </a:solidFill>
                <a:effectLst>
                  <a:outerShdw blurRad="38100" dist="19050" dir="2700000" algn="tl" rotWithShape="0">
                    <a:schemeClr val="dk1">
                      <a:alpha val="40000"/>
                    </a:schemeClr>
                  </a:outerShdw>
                </a:effectLst>
              </a:rPr>
              <a:t>You can Choose different packaging</a:t>
            </a:r>
            <a:endParaRPr lang="zh-CN" alt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157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Production </a:t>
            </a:r>
            <a:r>
              <a:rPr lang="en-US" altLang="zh-CN"/>
              <a:t>A</a:t>
            </a:r>
            <a:r>
              <a:rPr lang="zh-CN" altLang="en-US"/>
              <a:t>pplication</a:t>
            </a:r>
          </a:p>
        </p:txBody>
      </p:sp>
      <p:pic>
        <p:nvPicPr>
          <p:cNvPr id="4" name="内容占位符 3" descr="wKhQoVZ6eUSEK92VAAAAAHoQlNs007"/>
          <p:cNvPicPr>
            <a:picLocks noGrp="1" noChangeAspect="1"/>
          </p:cNvPicPr>
          <p:nvPr>
            <p:ph idx="1"/>
          </p:nvPr>
        </p:nvPicPr>
        <p:blipFill>
          <a:blip r:embed="rId3"/>
          <a:stretch>
            <a:fillRect/>
          </a:stretch>
        </p:blipFill>
        <p:spPr>
          <a:xfrm>
            <a:off x="608330" y="1720850"/>
            <a:ext cx="6543675" cy="4871720"/>
          </a:xfrm>
          <a:prstGeom prst="rect">
            <a:avLst/>
          </a:prstGeom>
        </p:spPr>
      </p:pic>
      <p:sp>
        <p:nvSpPr>
          <p:cNvPr id="5" name="文本框 4"/>
          <p:cNvSpPr txBox="1"/>
          <p:nvPr/>
        </p:nvSpPr>
        <p:spPr>
          <a:xfrm>
            <a:off x="8295640" y="2475230"/>
            <a:ext cx="2552065" cy="368300"/>
          </a:xfrm>
          <a:prstGeom prst="rect">
            <a:avLst/>
          </a:prstGeom>
          <a:noFill/>
        </p:spPr>
        <p:txBody>
          <a:bodyPr wrap="square" rtlCol="0">
            <a:spAutoFit/>
          </a:bodyPr>
          <a:lstStyle/>
          <a:p>
            <a:pPr algn="l"/>
            <a:r>
              <a:rPr lang="zh-CN" altLang="en-US"/>
              <a:t>.</a:t>
            </a:r>
          </a:p>
        </p:txBody>
      </p:sp>
      <p:sp>
        <p:nvSpPr>
          <p:cNvPr id="6" name="文本框 5"/>
          <p:cNvSpPr txBox="1"/>
          <p:nvPr/>
        </p:nvSpPr>
        <p:spPr>
          <a:xfrm>
            <a:off x="7334250" y="1741170"/>
            <a:ext cx="4138295" cy="5262245"/>
          </a:xfrm>
          <a:prstGeom prst="rect">
            <a:avLst/>
          </a:prstGeom>
          <a:noFill/>
        </p:spPr>
        <p:txBody>
          <a:bodyPr wrap="square" rtlCol="0">
            <a:spAutoFit/>
          </a:bodyPr>
          <a:lstStyle/>
          <a:p>
            <a:pPr algn="l"/>
            <a:r>
              <a:rPr lang="zh-CN" altLang="en-US" sz="2800" dirty="0">
                <a:sym typeface="+mn-ea"/>
              </a:rPr>
              <a:t>Widely used in home decoration, mosquito prevention, building doors and Windows, all kinds of high-grade net cover receiving signal, etcidely </a:t>
            </a:r>
          </a:p>
          <a:p>
            <a:pPr algn="l"/>
            <a:r>
              <a:rPr lang="en-US" altLang="zh-CN" sz="2800" dirty="0">
                <a:sym typeface="+mn-ea"/>
              </a:rPr>
              <a:t>Also widely </a:t>
            </a:r>
            <a:r>
              <a:rPr lang="zh-CN" altLang="en-US" sz="2800" dirty="0">
                <a:sym typeface="+mn-ea"/>
              </a:rPr>
              <a:t>used in doors, Windows and corridors to prevent the disturbance of small insects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91F50-297A-5A3A-9353-854923FB81FB}"/>
              </a:ext>
            </a:extLst>
          </p:cNvPr>
          <p:cNvSpPr>
            <a:spLocks noGrp="1"/>
          </p:cNvSpPr>
          <p:nvPr>
            <p:ph type="title"/>
          </p:nvPr>
        </p:nvSpPr>
        <p:spPr>
          <a:xfrm>
            <a:off x="608400" y="248575"/>
            <a:ext cx="10969200" cy="550415"/>
          </a:xfrm>
        </p:spPr>
        <p:txBody>
          <a:bodyPr>
            <a:normAutofit/>
          </a:bodyPr>
          <a:lstStyle/>
          <a:p>
            <a:r>
              <a:rPr lang="en-US" altLang="zh-CN" sz="2000" dirty="0"/>
              <a:t>Fiberglass Window screen</a:t>
            </a:r>
            <a:endParaRPr lang="zh-CN" altLang="en-US" sz="2000" dirty="0"/>
          </a:p>
        </p:txBody>
      </p:sp>
      <p:sp>
        <p:nvSpPr>
          <p:cNvPr id="3" name="内容占位符 2">
            <a:extLst>
              <a:ext uri="{FF2B5EF4-FFF2-40B4-BE49-F238E27FC236}">
                <a16:creationId xmlns:a16="http://schemas.microsoft.com/office/drawing/2014/main" id="{897981CF-BDBB-9C1D-E58A-68B19144D086}"/>
              </a:ext>
            </a:extLst>
          </p:cNvPr>
          <p:cNvSpPr>
            <a:spLocks noGrp="1"/>
          </p:cNvSpPr>
          <p:nvPr>
            <p:ph idx="1"/>
          </p:nvPr>
        </p:nvSpPr>
        <p:spPr>
          <a:xfrm>
            <a:off x="608400" y="896645"/>
            <a:ext cx="10969200" cy="5352955"/>
          </a:xfrm>
        </p:spPr>
        <p:txBody>
          <a:bodyPr>
            <a:noAutofit/>
          </a:bodyPr>
          <a:lstStyle/>
          <a:p>
            <a:pPr marL="66675" indent="-66675"/>
            <a:r>
              <a:rPr lang="en-US" altLang="zh-CN" sz="1250" b="1" dirty="0">
                <a:effectLst/>
                <a:latin typeface="+mn-ea"/>
                <a:cs typeface="Times New Roman" panose="02020603050405020304" pitchFamily="18" charset="0"/>
              </a:rPr>
              <a:t>Material:</a:t>
            </a:r>
            <a:r>
              <a:rPr lang="en-US" altLang="zh-CN" sz="1250" dirty="0">
                <a:effectLst/>
                <a:latin typeface="+mn-ea"/>
                <a:cs typeface="Times New Roman" panose="02020603050405020304" pitchFamily="18" charset="0"/>
              </a:rPr>
              <a:t> fiberglass </a:t>
            </a:r>
            <a:r>
              <a:rPr lang="en-US" altLang="zh-CN" sz="1250" dirty="0">
                <a:solidFill>
                  <a:srgbClr val="333333"/>
                </a:solidFill>
                <a:effectLst/>
                <a:latin typeface="+mn-ea"/>
                <a:cs typeface="Times New Roman" panose="02020603050405020304" pitchFamily="18" charset="0"/>
              </a:rPr>
              <a:t>yarn</a:t>
            </a:r>
            <a:r>
              <a:rPr lang="en-US" altLang="zh-CN" sz="1250" dirty="0">
                <a:effectLst/>
                <a:latin typeface="+mn-ea"/>
                <a:cs typeface="Times New Roman" panose="02020603050405020304" pitchFamily="18" charset="0"/>
              </a:rPr>
              <a:t>, coated with PVC, containing 65% plastic, fiberglass yarn 35%, fire resistance less than 5 seconds (International Standard)</a:t>
            </a:r>
            <a:endParaRPr lang="zh-CN" altLang="zh-CN" sz="1250" dirty="0">
              <a:effectLst/>
              <a:latin typeface="+mn-ea"/>
              <a:cs typeface="Times New Roman" panose="02020603050405020304" pitchFamily="18" charset="0"/>
            </a:endParaRPr>
          </a:p>
          <a:p>
            <a:r>
              <a:rPr lang="en-US" altLang="zh-CN" sz="1250" b="1" dirty="0">
                <a:effectLst/>
                <a:latin typeface="+mn-ea"/>
                <a:cs typeface="Times New Roman" panose="02020603050405020304" pitchFamily="18" charset="0"/>
              </a:rPr>
              <a:t>Weaving and </a:t>
            </a:r>
            <a:r>
              <a:rPr lang="en-US" altLang="zh-CN" sz="1250" b="1" dirty="0">
                <a:solidFill>
                  <a:srgbClr val="333333"/>
                </a:solidFill>
                <a:effectLst/>
                <a:latin typeface="+mn-ea"/>
                <a:cs typeface="Times New Roman" panose="02020603050405020304" pitchFamily="18" charset="0"/>
              </a:rPr>
              <a:t>technology</a:t>
            </a:r>
            <a:r>
              <a:rPr lang="en-US" altLang="zh-CN" sz="1250" b="1" dirty="0">
                <a:effectLst/>
                <a:latin typeface="+mn-ea"/>
                <a:cs typeface="Times New Roman" panose="02020603050405020304" pitchFamily="18" charset="0"/>
              </a:rPr>
              <a:t>:</a:t>
            </a:r>
            <a:r>
              <a:rPr lang="en-US" altLang="zh-CN" sz="1250" dirty="0">
                <a:effectLst/>
                <a:latin typeface="+mn-ea"/>
                <a:cs typeface="Times New Roman" panose="02020603050405020304" pitchFamily="18" charset="0"/>
              </a:rPr>
              <a:t> fiberglass </a:t>
            </a:r>
            <a:r>
              <a:rPr lang="en-US" altLang="zh-CN" sz="1250" dirty="0">
                <a:solidFill>
                  <a:srgbClr val="333333"/>
                </a:solidFill>
                <a:effectLst/>
                <a:latin typeface="+mn-ea"/>
                <a:cs typeface="Times New Roman" panose="02020603050405020304" pitchFamily="18" charset="0"/>
              </a:rPr>
              <a:t>yarn</a:t>
            </a:r>
            <a:r>
              <a:rPr lang="en-US" altLang="zh-CN" sz="1250" dirty="0">
                <a:effectLst/>
                <a:latin typeface="+mn-ea"/>
                <a:cs typeface="Times New Roman" panose="02020603050405020304" pitchFamily="18" charset="0"/>
              </a:rPr>
              <a:t> was coated with </a:t>
            </a:r>
            <a:r>
              <a:rPr lang="en-US" altLang="zh-CN" sz="1250" dirty="0" err="1">
                <a:effectLst/>
                <a:latin typeface="+mn-ea"/>
                <a:cs typeface="Times New Roman" panose="02020603050405020304" pitchFamily="18" charset="0"/>
              </a:rPr>
              <a:t>pvc</a:t>
            </a:r>
            <a:r>
              <a:rPr lang="en-US" altLang="zh-CN" sz="1250" dirty="0">
                <a:effectLst/>
                <a:latin typeface="+mn-ea"/>
                <a:cs typeface="Times New Roman" panose="02020603050405020304" pitchFamily="18" charset="0"/>
              </a:rPr>
              <a:t> coating, then Plain weave, heating and shaping.</a:t>
            </a:r>
            <a:endParaRPr lang="zh-CN" altLang="zh-CN" sz="1250" dirty="0">
              <a:effectLst/>
              <a:latin typeface="+mn-ea"/>
              <a:cs typeface="Times New Roman" panose="02020603050405020304" pitchFamily="18" charset="0"/>
            </a:endParaRPr>
          </a:p>
          <a:p>
            <a:r>
              <a:rPr lang="en-US" altLang="zh-CN" sz="1250" b="1" dirty="0">
                <a:effectLst/>
                <a:latin typeface="+mn-ea"/>
                <a:cs typeface="Times New Roman" panose="02020603050405020304" pitchFamily="18" charset="0"/>
              </a:rPr>
              <a:t>Characteristic</a:t>
            </a:r>
            <a:r>
              <a:rPr lang="zh-CN" altLang="zh-CN" sz="1250" b="1" dirty="0">
                <a:effectLst/>
                <a:latin typeface="+mn-ea"/>
                <a:cs typeface="Times New Roman" panose="02020603050405020304" pitchFamily="18" charset="0"/>
              </a:rPr>
              <a:t>：</a:t>
            </a:r>
            <a:endParaRPr lang="zh-CN" altLang="zh-CN" sz="1250" dirty="0">
              <a:effectLst/>
              <a:latin typeface="+mn-ea"/>
              <a:cs typeface="Times New Roman" panose="02020603050405020304" pitchFamily="18" charset="0"/>
            </a:endParaRPr>
          </a:p>
          <a:p>
            <a:pPr marL="342900" lvl="0" indent="-342900">
              <a:buFont typeface="+mj-lt"/>
              <a:buAutoNum type="arabicPeriod"/>
            </a:pPr>
            <a:r>
              <a:rPr lang="en-US" altLang="zh-CN" sz="1250" dirty="0">
                <a:effectLst/>
                <a:latin typeface="+mn-ea"/>
                <a:cs typeface="Times New Roman" panose="02020603050405020304" pitchFamily="18" charset="0"/>
              </a:rPr>
              <a:t>It has excellent weather resistance, anti-aging, anti cold, anti inflammation, anti dry, anti moisture, fire retardant, anti-static, anti ultraviolet, tensile strength, long service life and so on.</a:t>
            </a:r>
            <a:endParaRPr lang="zh-CN" altLang="zh-CN" sz="1250" dirty="0">
              <a:effectLst/>
              <a:latin typeface="+mn-ea"/>
              <a:cs typeface="Times New Roman" panose="02020603050405020304" pitchFamily="18" charset="0"/>
            </a:endParaRPr>
          </a:p>
          <a:p>
            <a:pPr marL="342900" lvl="0" indent="-342900">
              <a:buFont typeface="+mj-lt"/>
              <a:buAutoNum type="arabicPeriod"/>
            </a:pPr>
            <a:r>
              <a:rPr lang="en-US" altLang="zh-CN" sz="1250" dirty="0">
                <a:effectLst/>
                <a:latin typeface="+mn-ea"/>
                <a:cs typeface="Times New Roman" panose="02020603050405020304" pitchFamily="18" charset="0"/>
              </a:rPr>
              <a:t>The gauze mesh is uniform, and the warp and weft lines are vertical and horizontal, not to run and not to deform.</a:t>
            </a:r>
            <a:endParaRPr lang="zh-CN" altLang="zh-CN" sz="1250" dirty="0">
              <a:effectLst/>
              <a:latin typeface="+mn-ea"/>
              <a:cs typeface="Times New Roman" panose="02020603050405020304" pitchFamily="18" charset="0"/>
            </a:endParaRPr>
          </a:p>
          <a:p>
            <a:pPr marL="342900" lvl="0" indent="-342900">
              <a:buFont typeface="+mj-lt"/>
              <a:buAutoNum type="arabicPeriod"/>
            </a:pPr>
            <a:r>
              <a:rPr lang="en-US" altLang="zh-CN" sz="1250" dirty="0">
                <a:effectLst/>
                <a:latin typeface="+mn-ea"/>
                <a:cs typeface="Times New Roman" panose="02020603050405020304" pitchFamily="18" charset="0"/>
              </a:rPr>
              <a:t>The light transmission performance is good, has the true sense of invisible effect.</a:t>
            </a:r>
            <a:endParaRPr lang="zh-CN" altLang="zh-CN" sz="1250" dirty="0">
              <a:effectLst/>
              <a:latin typeface="+mn-ea"/>
              <a:cs typeface="Times New Roman" panose="02020603050405020304" pitchFamily="18" charset="0"/>
            </a:endParaRPr>
          </a:p>
          <a:p>
            <a:pPr marL="342900" lvl="0" indent="-342900">
              <a:buFont typeface="+mj-lt"/>
              <a:buAutoNum type="arabicPeriod"/>
            </a:pPr>
            <a:r>
              <a:rPr lang="en-US" altLang="zh-CN" sz="1250" dirty="0">
                <a:effectLst/>
                <a:latin typeface="+mn-ea"/>
                <a:cs typeface="Times New Roman" panose="02020603050405020304" pitchFamily="18" charset="0"/>
              </a:rPr>
              <a:t>non-toxic, tasteless, green environmental protection: our invisible window screen does not contain the atmosphere of harmful chlorine fluoride, which is in line with the ISO14001 international environmental certification requirements. So the use does not produce any harmful pollution to the human body.</a:t>
            </a:r>
            <a:endParaRPr lang="zh-CN" altLang="zh-CN" sz="1250" dirty="0">
              <a:effectLst/>
              <a:latin typeface="+mn-ea"/>
              <a:cs typeface="Times New Roman" panose="02020603050405020304" pitchFamily="18" charset="0"/>
            </a:endParaRPr>
          </a:p>
          <a:p>
            <a:pPr algn="l"/>
            <a:r>
              <a:rPr lang="en-US" altLang="zh-CN" sz="1250" kern="100" dirty="0">
                <a:effectLst/>
                <a:latin typeface="+mn-ea"/>
                <a:cs typeface="Times New Roman" panose="02020603050405020304" pitchFamily="18" charset="0"/>
              </a:rPr>
              <a:t>Product application</a:t>
            </a:r>
            <a:endParaRPr lang="zh-CN" altLang="zh-CN" sz="1250" kern="100" dirty="0">
              <a:effectLst/>
              <a:latin typeface="+mn-ea"/>
              <a:cs typeface="Times New Roman" panose="02020603050405020304" pitchFamily="18" charset="0"/>
            </a:endParaRPr>
          </a:p>
          <a:p>
            <a:pPr indent="133350" algn="l"/>
            <a:r>
              <a:rPr lang="en-US" altLang="zh-CN" sz="1250" kern="100" dirty="0">
                <a:effectLst/>
                <a:latin typeface="+mn-ea"/>
                <a:cs typeface="Times New Roman" panose="02020603050405020304" pitchFamily="18" charset="0"/>
              </a:rPr>
              <a:t>Application for all sorts of airy in salvation an preventing insect and mosquito. It is widely used in construction, orchard, ranch etc.</a:t>
            </a:r>
            <a:endParaRPr lang="zh-CN" altLang="zh-CN" sz="1250" kern="100" dirty="0">
              <a:effectLst/>
              <a:latin typeface="+mn-ea"/>
              <a:cs typeface="Times New Roman" panose="02020603050405020304" pitchFamily="18" charset="0"/>
            </a:endParaRPr>
          </a:p>
          <a:p>
            <a:pPr algn="just"/>
            <a:r>
              <a:rPr lang="en-US" altLang="zh-CN" sz="1250" kern="100" dirty="0">
                <a:effectLst/>
                <a:latin typeface="+mn-ea"/>
                <a:cs typeface="Times New Roman" panose="02020603050405020304" pitchFamily="18" charset="0"/>
              </a:rPr>
              <a:t>We can make the size, color and mesh of windows screen according to the customer. </a:t>
            </a:r>
            <a:endParaRPr lang="zh-CN" altLang="zh-CN" sz="125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832289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8df7c453-b137-4010-ada4-45d22249116b}"/>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495,&quot;width&quot;:7483}"/>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548</Words>
  <Application>Microsoft Office PowerPoint</Application>
  <PresentationFormat>宽屏</PresentationFormat>
  <Paragraphs>70</Paragraphs>
  <Slides>12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微软雅黑</vt:lpstr>
      <vt:lpstr>Arial</vt:lpstr>
      <vt:lpstr>Calibri</vt:lpstr>
      <vt:lpstr>Times New Roman</vt:lpstr>
      <vt:lpstr>Wingdings</vt:lpstr>
      <vt:lpstr>Office 主题​​</vt:lpstr>
      <vt:lpstr>PowerPoint 演示文稿</vt:lpstr>
      <vt:lpstr>PowerPoint 演示文稿</vt:lpstr>
      <vt:lpstr>Aluminum window screen</vt:lpstr>
      <vt:lpstr>Aluminum window screen</vt:lpstr>
      <vt:lpstr>Product Details</vt:lpstr>
      <vt:lpstr>Production machine</vt:lpstr>
      <vt:lpstr>PowerPoint 演示文稿</vt:lpstr>
      <vt:lpstr>Production Application</vt:lpstr>
      <vt:lpstr>Fiberglass Window screen</vt:lpstr>
      <vt:lpstr>Product Details</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lenovo</dc:creator>
  <cp:lastModifiedBy>zhang Karry</cp:lastModifiedBy>
  <cp:revision>175</cp:revision>
  <dcterms:created xsi:type="dcterms:W3CDTF">2019-06-19T02:08:00Z</dcterms:created>
  <dcterms:modified xsi:type="dcterms:W3CDTF">2023-03-07T09:38:22Z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2052-11.1.0.11551</vt:lpwstr>
  </property>
  <property fmtid="{D5CDD505-2E9C-101B-9397-08002B2CF9AE}" pid="3" name="ICV">
    <vt:lpwstr>39865D8073B04787951E78D5B653AD3F</vt:lpwstr>
  </property>
</Properties>
</file>